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8.jpg" ContentType="image/png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75" r:id="rId6"/>
    <p:sldId id="372" r:id="rId7"/>
    <p:sldId id="371" r:id="rId8"/>
    <p:sldId id="365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elvetica Neue Light" panose="02000403000000020004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C24"/>
    <a:srgbClr val="7030A0"/>
    <a:srgbClr val="A9D18E"/>
    <a:srgbClr val="9DC3E6"/>
    <a:srgbClr val="FFE69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41"/>
    <p:restoredTop sz="82528"/>
  </p:normalViewPr>
  <p:slideViewPr>
    <p:cSldViewPr snapToGrid="0">
      <p:cViewPr varScale="1">
        <p:scale>
          <a:sx n="115" d="100"/>
          <a:sy n="115" d="100"/>
        </p:scale>
        <p:origin x="408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defRPr sz="1400"/>
            </a:pPr>
            <a:r>
              <a:rPr lang="en-US" dirty="0"/>
              <a:t>Share a bit about DevelopIntelligence</a:t>
            </a:r>
          </a:p>
          <a:p>
            <a:pPr>
              <a:defRPr sz="1400"/>
            </a:pPr>
            <a:r>
              <a:rPr lang="en-US" dirty="0"/>
              <a:t>- As developers you want to learn!</a:t>
            </a:r>
          </a:p>
          <a:p>
            <a:pPr>
              <a:defRPr sz="1400"/>
            </a:pPr>
            <a:r>
              <a:rPr lang="en-US" dirty="0"/>
              <a:t>- As a corporation you want your developers to align their learning with your business goals.</a:t>
            </a:r>
          </a:p>
          <a:p>
            <a:pPr>
              <a:defRPr sz="1400"/>
            </a:pPr>
            <a:r>
              <a:rPr lang="en-US" dirty="0"/>
              <a:t>- That’s where we come in… Keeping developers current, bringing others up-to-speed … all aimed at moving your business forward!</a:t>
            </a:r>
          </a:p>
          <a:p>
            <a:pPr>
              <a:defRPr sz="1400"/>
            </a:pPr>
            <a:r>
              <a:rPr lang="en-US" dirty="0"/>
              <a:t>- We started in 2003 by a Sun Microsystems developer that wanted to help developers level-up and see business better leverage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defRPr sz="1400"/>
            </a:pPr>
            <a:r>
              <a:rPr lang="en-US" dirty="0"/>
              <a:t>Areas of DevelopIntelligence expertise</a:t>
            </a:r>
          </a:p>
          <a:p>
            <a:pPr marL="231082" indent="-231082">
              <a:buSzPct val="100000"/>
              <a:buChar char="-"/>
              <a:defRPr sz="1400"/>
            </a:pPr>
            <a:r>
              <a:rPr lang="en-US" dirty="0"/>
              <a:t>DevOps: Ansible / Jenkins</a:t>
            </a:r>
          </a:p>
          <a:p>
            <a:pPr marL="231082" indent="-231082">
              <a:buSzPct val="100000"/>
              <a:buChar char="-"/>
              <a:defRPr sz="1400"/>
            </a:pPr>
            <a:r>
              <a:rPr lang="en-US" dirty="0" err="1"/>
              <a:t>BigData</a:t>
            </a:r>
            <a:r>
              <a:rPr lang="en-US" dirty="0"/>
              <a:t>: Hadoop / Cassandra / Spark</a:t>
            </a:r>
          </a:p>
          <a:p>
            <a:pPr marL="231082" indent="-231082">
              <a:buSzPct val="100000"/>
              <a:buChar char="-"/>
              <a:defRPr sz="1400"/>
            </a:pPr>
            <a:r>
              <a:rPr lang="en-US" dirty="0"/>
              <a:t>Machine Learning</a:t>
            </a:r>
          </a:p>
          <a:p>
            <a:pPr marL="231082" indent="-231082">
              <a:buSzPct val="100000"/>
              <a:buChar char="-"/>
              <a:defRPr sz="1400"/>
            </a:pPr>
            <a:r>
              <a:rPr lang="en-US" dirty="0"/>
              <a:t>Front-end: React / Angular</a:t>
            </a:r>
          </a:p>
          <a:p>
            <a:pPr marL="231082" indent="-231082">
              <a:buSzPct val="100000"/>
              <a:buChar char="-"/>
              <a:defRPr sz="1400"/>
            </a:pPr>
            <a:r>
              <a:rPr lang="en-US" dirty="0"/>
              <a:t>Cloud: AWS / Azure / Google Cloud</a:t>
            </a:r>
          </a:p>
          <a:p>
            <a:pPr>
              <a:defRPr sz="1400"/>
            </a:pPr>
            <a:r>
              <a:rPr lang="en-US" dirty="0"/>
              <a:t>- Started as a Java shop -&gt; keep growing -&gt; haven’t looked back</a:t>
            </a:r>
          </a:p>
          <a:p>
            <a:pPr>
              <a:defRPr sz="1400"/>
            </a:pPr>
            <a:r>
              <a:rPr lang="en-US" dirty="0"/>
              <a:t>- Our specialty is hiring expert practitioners that can come alongside teams and teach them how to move forward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664aa0a2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5664aa0a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2300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lot of material to cover and I have clearly added notes to most of the slides.  I encourage discussions to happen around items that interest you! This class if for your Org on how it can be beneficial to you.  </a:t>
            </a:r>
          </a:p>
          <a:p>
            <a:endParaRPr lang="en-US" dirty="0"/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 pledge to:</a:t>
            </a:r>
            <a:endParaRPr lang="en-US" b="0" dirty="0">
              <a:effectLst/>
            </a:endParaRPr>
          </a:p>
          <a:p>
            <a:pPr lvl="1" rtl="0" fontAlgn="base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Make this as interesting and interactive as possible</a:t>
            </a:r>
          </a:p>
          <a:p>
            <a:pPr lvl="1" rtl="0" fontAlgn="base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Ask questions in order to stimulate discussion</a:t>
            </a:r>
          </a:p>
          <a:p>
            <a:pPr lvl="1" rtl="0" fontAlgn="base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 whatever resources I have at hand to explain the material</a:t>
            </a:r>
          </a:p>
          <a:p>
            <a:pPr lvl="1" rtl="0" fontAlgn="base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Try my best to manage verbal responses so that everyone who wants to speak can do so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 an on-screen timer for breaks so you know when to be back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7642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886326" y="4135428"/>
            <a:ext cx="7305674" cy="9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360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600"/>
              <a:buFont typeface="Helvetica Neue Ligh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72074" y="5237160"/>
            <a:ext cx="7019925" cy="76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F3A"/>
              </a:buClr>
              <a:buSzPts val="2800"/>
              <a:buFont typeface="Helvetica Neue Light"/>
              <a:buNone/>
              <a:defRPr sz="2800">
                <a:solidFill>
                  <a:srgbClr val="F17F3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 rot="5400000">
            <a:off x="3744000" y="-1404000"/>
            <a:ext cx="4680000" cy="10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 rot="5400000">
            <a:off x="7516957" y="2571338"/>
            <a:ext cx="478760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 rot="5400000">
            <a:off x="2307432" y="128167"/>
            <a:ext cx="4800600" cy="752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2871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28000" y="1528306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838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6172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5120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23567"/>
            <a:ext cx="5157787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5120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23565"/>
            <a:ext cx="5183188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5180012" y="1512000"/>
            <a:ext cx="6172200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958053" y="1512000"/>
            <a:ext cx="3932237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>
            <a:spLocks noGrp="1"/>
          </p:cNvSpPr>
          <p:nvPr>
            <p:ph type="pic" idx="2"/>
          </p:nvPr>
        </p:nvSpPr>
        <p:spPr>
          <a:xfrm>
            <a:off x="5083172" y="1465729"/>
            <a:ext cx="6172200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973929" y="1465729"/>
            <a:ext cx="3898109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23344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ctrTitle"/>
          </p:nvPr>
        </p:nvSpPr>
        <p:spPr>
          <a:xfrm>
            <a:off x="4827990" y="1055915"/>
            <a:ext cx="7305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36000" anchor="ctr" anchorCtr="0">
            <a:noAutofit/>
          </a:bodyPr>
          <a:lstStyle/>
          <a:p>
            <a:pPr marL="72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sz="3200" i="1"/>
              <a:t>WELCOME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3522231"/>
            <a:ext cx="12192000" cy="30046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/>
              <a:t>An Overview</a:t>
            </a: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78" name="Google Shape;78;p17"/>
          <p:cNvSpPr txBox="1"/>
          <p:nvPr/>
        </p:nvSpPr>
        <p:spPr>
          <a:xfrm>
            <a:off x="864421" y="3896940"/>
            <a:ext cx="57292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…Impacts you daily.</a:t>
            </a:r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882433" y="4483025"/>
            <a:ext cx="57292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When you talk on the phone, watch a movie, connect with friends on social media, drive a car, fly on a plane, pay with a credit card, shop online, and order a latte with your mobile app, you are interacting with technology developed by one of our customers.</a:t>
            </a:r>
            <a:endParaRPr sz="16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874185" y="1763874"/>
            <a:ext cx="362902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Our purpose…</a:t>
            </a: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858621" y="2286019"/>
            <a:ext cx="488632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help organizations learn and adopt new technologies. </a:t>
            </a:r>
            <a:endParaRPr sz="16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2" name="Google Shape;82;p17" descr="A picture containing objec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789" y="1783709"/>
            <a:ext cx="6071393" cy="100461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8568857" y="3650718"/>
            <a:ext cx="21722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2018 alone...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9937" y="4199985"/>
            <a:ext cx="3833092" cy="2191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/>
              <a:t>Technologies we cover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F7EA53-86FF-5E44-9A95-D12EE77AA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" y="0"/>
            <a:ext cx="12192000" cy="65065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</a:pPr>
            <a:r>
              <a:rPr lang="en-US">
                <a:solidFill>
                  <a:srgbClr val="3F3F3F"/>
                </a:solidFill>
              </a:rPr>
              <a:t>Our Practitioners</a:t>
            </a:r>
            <a:endParaRPr/>
          </a:p>
        </p:txBody>
      </p:sp>
      <p:pic>
        <p:nvPicPr>
          <p:cNvPr id="97" name="Google Shape;97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683158" y="1537400"/>
            <a:ext cx="13284900" cy="46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950426" y="1890940"/>
            <a:ext cx="2732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250 best selling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books authored</a:t>
            </a: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673385" y="2940455"/>
            <a:ext cx="2605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9+ years of training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experience</a:t>
            </a: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1228631" y="3990716"/>
            <a:ext cx="2605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750,000 practitioner led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hours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8277919" y="1891114"/>
            <a:ext cx="2730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150 engagements speaking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 industry conferences </a:t>
            </a: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8708931" y="2952408"/>
            <a:ext cx="2605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Over 17 years of industry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experience per instructor</a:t>
            </a: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8186778" y="3977269"/>
            <a:ext cx="2730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125 certifications in leading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technologies </a:t>
            </a: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6408522" y="5331630"/>
            <a:ext cx="266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95% instructor satisfaction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960000" y="293107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dirty="0"/>
              <a:t>About the instructors</a:t>
            </a:r>
            <a:endParaRPr dirty="0"/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5" name="Picture 4" descr="A person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AB6DA2DE-62E3-3841-9FEF-FACD6A822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1511300"/>
            <a:ext cx="5842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8AE10-517D-DD44-9399-F1E7C899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F8134-9313-DE44-B114-81B81BFBF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2DFAD-2BAE-B646-AF62-549F29BBAC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A19198-850A-2A43-B561-23AB42E6B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34" y="-23726"/>
            <a:ext cx="12192000" cy="643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07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2DDD1-AD48-9040-87D4-0B48B0E86F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screenshot of a person&#10;&#10;Description automatically generated">
            <a:extLst>
              <a:ext uri="{FF2B5EF4-FFF2-40B4-BE49-F238E27FC236}">
                <a16:creationId xmlns:a16="http://schemas.microsoft.com/office/drawing/2014/main" id="{577ED3FD-DAB9-1E46-968D-3F13D454C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34" y="0"/>
            <a:ext cx="12192000" cy="649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4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8DC18-8293-8247-A3EF-82C63BFD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Spiral Approach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16DFE-83C9-C845-9770-5105E225C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664" y="1475232"/>
            <a:ext cx="4755936" cy="4668000"/>
          </a:xfrm>
        </p:spPr>
        <p:txBody>
          <a:bodyPr/>
          <a:lstStyle/>
          <a:p>
            <a:r>
              <a:rPr lang="en-US" dirty="0"/>
              <a:t>Revisiting content to get a better understanding </a:t>
            </a:r>
          </a:p>
          <a:p>
            <a:r>
              <a:rPr lang="en-US" dirty="0"/>
              <a:t>Increasing difficulty each time</a:t>
            </a:r>
          </a:p>
          <a:p>
            <a:endParaRPr lang="en-US" dirty="0"/>
          </a:p>
          <a:p>
            <a:r>
              <a:rPr lang="en-US" dirty="0"/>
              <a:t>If I am going too </a:t>
            </a:r>
            <a:r>
              <a:rPr lang="en-US" b="1" dirty="0"/>
              <a:t>fast</a:t>
            </a:r>
            <a:r>
              <a:rPr lang="en-US" dirty="0"/>
              <a:t> please let me know </a:t>
            </a:r>
          </a:p>
          <a:p>
            <a:r>
              <a:rPr lang="en-US" dirty="0"/>
              <a:t>Please ask questions</a:t>
            </a:r>
          </a:p>
          <a:p>
            <a:r>
              <a:rPr lang="en-US" dirty="0"/>
              <a:t>I encourage discussions on items that interest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DC941-62D3-4848-A284-D9E9F43084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082AC-3087-E34E-980C-19FB80217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088" y="1047172"/>
            <a:ext cx="5582415" cy="563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64717"/>
      </p:ext>
    </p:extLst>
  </p:cSld>
  <p:clrMapOvr>
    <a:masterClrMapping/>
  </p:clrMapOvr>
</p:sld>
</file>

<file path=ppt/theme/theme1.xml><?xml version="1.0" encoding="utf-8"?>
<a:theme xmlns:a="http://schemas.openxmlformats.org/drawingml/2006/main" name="DI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35442</TotalTime>
  <Words>414</Words>
  <Application>Microsoft Macintosh PowerPoint</Application>
  <PresentationFormat>Widescreen</PresentationFormat>
  <Paragraphs>59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Helvetica Neue Light</vt:lpstr>
      <vt:lpstr>Arial</vt:lpstr>
      <vt:lpstr>DI Template</vt:lpstr>
      <vt:lpstr>WELCOME</vt:lpstr>
      <vt:lpstr>An Overview</vt:lpstr>
      <vt:lpstr>Technologies we cover</vt:lpstr>
      <vt:lpstr>Our Practitioners</vt:lpstr>
      <vt:lpstr>About the instructors</vt:lpstr>
      <vt:lpstr>PowerPoint Presentation</vt:lpstr>
      <vt:lpstr>PowerPoint Presentation</vt:lpstr>
      <vt:lpstr>Spiral Approach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cp:lastModifiedBy>Nakayama, Kerry</cp:lastModifiedBy>
  <cp:revision>123</cp:revision>
  <dcterms:modified xsi:type="dcterms:W3CDTF">2020-07-21T23:38:05Z</dcterms:modified>
</cp:coreProperties>
</file>